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7" r:id="rId3"/>
    <p:sldId id="269" r:id="rId4"/>
    <p:sldId id="270" r:id="rId5"/>
    <p:sldId id="258" r:id="rId6"/>
    <p:sldId id="259" r:id="rId7"/>
    <p:sldId id="271" r:id="rId8"/>
    <p:sldId id="272" r:id="rId9"/>
    <p:sldId id="261" r:id="rId10"/>
    <p:sldId id="273" r:id="rId11"/>
    <p:sldId id="260" r:id="rId12"/>
    <p:sldId id="274" r:id="rId13"/>
    <p:sldId id="275" r:id="rId14"/>
    <p:sldId id="276" r:id="rId15"/>
    <p:sldId id="278" r:id="rId16"/>
    <p:sldId id="267" r:id="rId17"/>
    <p:sldId id="28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51" autoAdjust="0"/>
    <p:restoredTop sz="95560" autoAdjust="0"/>
  </p:normalViewPr>
  <p:slideViewPr>
    <p:cSldViewPr>
      <p:cViewPr>
        <p:scale>
          <a:sx n="76" d="100"/>
          <a:sy n="76" d="100"/>
        </p:scale>
        <p:origin x="-12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1A7-D0FC-4F02-9A1F-FBED8FBFC8F3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7926-BAE4-4283-9844-E383FC89E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1A7-D0FC-4F02-9A1F-FBED8FBFC8F3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7926-BAE4-4283-9844-E383FC89E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1A7-D0FC-4F02-9A1F-FBED8FBFC8F3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7926-BAE4-4283-9844-E383FC89E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1A7-D0FC-4F02-9A1F-FBED8FBFC8F3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7926-BAE4-4283-9844-E383FC89E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1A7-D0FC-4F02-9A1F-FBED8FBFC8F3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7926-BAE4-4283-9844-E383FC89E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1A7-D0FC-4F02-9A1F-FBED8FBFC8F3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7926-BAE4-4283-9844-E383FC89E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1A7-D0FC-4F02-9A1F-FBED8FBFC8F3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7926-BAE4-4283-9844-E383FC89E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1A7-D0FC-4F02-9A1F-FBED8FBFC8F3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7926-BAE4-4283-9844-E383FC89E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1A7-D0FC-4F02-9A1F-FBED8FBFC8F3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7926-BAE4-4283-9844-E383FC89E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1A7-D0FC-4F02-9A1F-FBED8FBFC8F3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7926-BAE4-4283-9844-E383FC89E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E1A7-D0FC-4F02-9A1F-FBED8FBFC8F3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7926-BAE4-4283-9844-E383FC89E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AE1A7-D0FC-4F02-9A1F-FBED8FBFC8F3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D7926-BAE4-4283-9844-E383FC89E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34.JP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6.gif"/><Relationship Id="rId7" Type="http://schemas.openxmlformats.org/officeDocument/2006/relationships/image" Target="../media/image10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gif"/><Relationship Id="rId4" Type="http://schemas.openxmlformats.org/officeDocument/2006/relationships/image" Target="../media/image7.gif"/><Relationship Id="rId9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okartinki.ru/index.php?option=com_datsogallery&amp;func=wmark&amp;mid=17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11560" y="3068960"/>
            <a:ext cx="7732312" cy="2974632"/>
          </a:xfrm>
          <a:prstGeom prst="rect">
            <a:avLst/>
          </a:prstGeom>
        </p:spPr>
        <p:txBody>
          <a:bodyPr vert="horz" lIns="91440" tIns="45720" rIns="91440" bIns="45720" numCol="1" rtlCol="0" anchor="ctr">
            <a:prstTxWarp prst="textWave1">
              <a:avLst>
                <a:gd name="adj1" fmla="val 12500"/>
                <a:gd name="adj2" fmla="val 0"/>
              </a:avLst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7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tx2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yrillicOld" pitchFamily="2" charset="0"/>
                <a:ea typeface="DFGothic-EB" pitchFamily="1" charset="-128"/>
              </a:rPr>
              <a:t>Вы поедете на бал?...</a:t>
            </a:r>
            <a:endParaRPr lang="ru-RU" sz="7700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tx2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yrillicOld" pitchFamily="2" charset="0"/>
              <a:ea typeface="DFGothic-EB" pitchFamily="1" charset="-128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70384"/>
            <a:ext cx="7325358" cy="47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07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6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/>
            </a:r>
            <a:br>
              <a:rPr lang="ru-RU" sz="66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</a:br>
            <a:r>
              <a:rPr lang="ru-RU" sz="73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>Кадриль</a:t>
            </a:r>
            <a:endParaRPr lang="ru-RU" sz="73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700808"/>
            <a:ext cx="3898776" cy="44253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Когда-то россияне </a:t>
            </a:r>
            <a:endParaRPr lang="ru-RU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Ванюши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, Тани, Мани</a:t>
            </a:r>
          </a:p>
          <a:p>
            <a:pPr marL="0" indent="0" algn="ctr">
              <a:buNone/>
            </a:pP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Танцуя на </a:t>
            </a:r>
            <a:r>
              <a:rPr lang="ru-RU" i="1" dirty="0" err="1" smtClean="0">
                <a:solidFill>
                  <a:schemeClr val="accent2">
                    <a:lumMod val="50000"/>
                  </a:schemeClr>
                </a:solidFill>
              </a:rPr>
              <a:t>гуляньи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marL="0" indent="0" algn="ctr">
              <a:buNone/>
            </a:pP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открыли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новый стиль</a:t>
            </a:r>
          </a:p>
          <a:p>
            <a:pPr marL="0" indent="0" algn="ctr">
              <a:buNone/>
            </a:pP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Штиблеты и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сапожки</a:t>
            </a:r>
          </a:p>
          <a:p>
            <a:pPr marL="0" indent="0" algn="ctr">
              <a:buNone/>
            </a:pP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под русские гармошки</a:t>
            </a:r>
          </a:p>
          <a:p>
            <a:pPr marL="0" indent="0" algn="ctr">
              <a:buNone/>
            </a:pP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Под бересту и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ложки</a:t>
            </a:r>
          </a:p>
          <a:p>
            <a:pPr marL="0" indent="0" algn="ctr">
              <a:buNone/>
            </a:pP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прославили… 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7" y="2132856"/>
            <a:ext cx="4721835" cy="3456384"/>
          </a:xfrm>
        </p:spPr>
      </p:pic>
    </p:spTree>
    <p:extLst>
      <p:ext uri="{BB962C8B-B14F-4D97-AF65-F5344CB8AC3E}">
        <p14:creationId xmlns:p14="http://schemas.microsoft.com/office/powerpoint/2010/main" val="347001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30814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29198"/>
            <a:ext cx="1465890" cy="1928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/>
            </a:r>
            <a:b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</a:br>
            <a:r>
              <a:rPr lang="ru-RU" sz="73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>Кадриль</a:t>
            </a:r>
            <a:endParaRPr lang="ru-RU" sz="73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   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  В первой трети XIX века этот танец был одним из самых популярных на балу и достиг широкого распространения в 1830-х годах, его могли танцевать несколько раз за вечер. 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Объект 6" descr="x_d55d579d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99992" y="1844824"/>
            <a:ext cx="4316603" cy="32432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92696"/>
            <a:ext cx="8928992" cy="594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424936" cy="5680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517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19324"/>
            <a:ext cx="7133883" cy="56500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17" y="1019324"/>
            <a:ext cx="7533382" cy="56500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68" y="1047140"/>
            <a:ext cx="7535331" cy="565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93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/>
            </a:r>
            <a:b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</a:br>
            <a:r>
              <a:rPr lang="ru-RU" sz="73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>Атрибуты бала</a:t>
            </a:r>
            <a:endParaRPr lang="ru-RU" sz="73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5853">
            <a:off x="145018" y="1640059"/>
            <a:ext cx="5238750" cy="31051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890" y="1412776"/>
            <a:ext cx="5195165" cy="47525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890" y="1493329"/>
            <a:ext cx="5195165" cy="45914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783" y="1592031"/>
            <a:ext cx="3413224" cy="44371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801" y="2060848"/>
            <a:ext cx="5420839" cy="42873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593" y="2094185"/>
            <a:ext cx="5621047" cy="422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38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24" y="476672"/>
            <a:ext cx="8877300" cy="6223000"/>
          </a:xfrm>
          <a:prstGeom prst="rect">
            <a:avLst/>
          </a:prstGeom>
        </p:spPr>
      </p:pic>
      <p:pic>
        <p:nvPicPr>
          <p:cNvPr id="5" name="Рисунок 4" descr="0_df85_2cca54fc_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1482587"/>
            <a:ext cx="4032447" cy="527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53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990893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836712"/>
            <a:ext cx="8829808" cy="5861140"/>
          </a:xfrm>
          <a:prstGeom prst="rect">
            <a:avLst/>
          </a:prstGeom>
        </p:spPr>
      </p:pic>
      <p:pic>
        <p:nvPicPr>
          <p:cNvPr id="2" name="Рисунок 1" descr="30c2a38fb29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5728" y="3645024"/>
            <a:ext cx="2337152" cy="3381594"/>
          </a:xfrm>
          <a:prstGeom prst="rect">
            <a:avLst/>
          </a:prstGeom>
        </p:spPr>
      </p:pic>
      <p:sp>
        <p:nvSpPr>
          <p:cNvPr id="5" name="Объект 5"/>
          <p:cNvSpPr txBox="1">
            <a:spLocks/>
          </p:cNvSpPr>
          <p:nvPr/>
        </p:nvSpPr>
        <p:spPr>
          <a:xfrm>
            <a:off x="4499992" y="836712"/>
            <a:ext cx="4509328" cy="410445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i="1" dirty="0">
                <a:latin typeface="Monotype Corsiva" pitchFamily="66" charset="0"/>
              </a:rPr>
              <a:t>Глухая полночь</a:t>
            </a:r>
            <a:r>
              <a:rPr lang="ru-RU" sz="2800" b="1" i="1" dirty="0" smtClean="0">
                <a:latin typeface="Monotype Corsiva" pitchFamily="66" charset="0"/>
              </a:rPr>
              <a:t>.</a:t>
            </a:r>
          </a:p>
          <a:p>
            <a:pPr marL="0" indent="0" algn="ctr">
              <a:buNone/>
            </a:pPr>
            <a:r>
              <a:rPr lang="ru-RU" sz="2800" b="1" i="1" dirty="0" smtClean="0">
                <a:latin typeface="Monotype Corsiva" pitchFamily="66" charset="0"/>
              </a:rPr>
              <a:t> </a:t>
            </a:r>
            <a:r>
              <a:rPr lang="ru-RU" sz="2800" b="1" i="1" dirty="0">
                <a:latin typeface="Monotype Corsiva" pitchFamily="66" charset="0"/>
              </a:rPr>
              <a:t>Строем длинным, </a:t>
            </a:r>
            <a:endParaRPr lang="ru-RU" sz="2800" b="1" i="1" dirty="0" smtClean="0">
              <a:latin typeface="Monotype Corsiva" pitchFamily="66" charset="0"/>
            </a:endParaRPr>
          </a:p>
          <a:p>
            <a:pPr marL="0" indent="0" algn="ctr">
              <a:buNone/>
            </a:pPr>
            <a:r>
              <a:rPr lang="ru-RU" sz="2800" b="1" i="1" dirty="0" smtClean="0">
                <a:latin typeface="Monotype Corsiva" pitchFamily="66" charset="0"/>
              </a:rPr>
              <a:t>Осеребрённые </a:t>
            </a:r>
            <a:r>
              <a:rPr lang="ru-RU" sz="2800" b="1" i="1" dirty="0">
                <a:latin typeface="Monotype Corsiva" pitchFamily="66" charset="0"/>
              </a:rPr>
              <a:t>луной, </a:t>
            </a:r>
            <a:endParaRPr lang="ru-RU" sz="2800" b="1" i="1" dirty="0" smtClean="0">
              <a:latin typeface="Monotype Corsiva" pitchFamily="66" charset="0"/>
            </a:endParaRPr>
          </a:p>
          <a:p>
            <a:pPr marL="0" indent="0" algn="ctr">
              <a:buNone/>
            </a:pPr>
            <a:r>
              <a:rPr lang="ru-RU" sz="2800" b="1" i="1" dirty="0" smtClean="0">
                <a:latin typeface="Monotype Corsiva" pitchFamily="66" charset="0"/>
              </a:rPr>
              <a:t>Стоят </a:t>
            </a:r>
            <a:r>
              <a:rPr lang="ru-RU" sz="2800" b="1" i="1" dirty="0">
                <a:latin typeface="Monotype Corsiva" pitchFamily="66" charset="0"/>
              </a:rPr>
              <a:t>кареты на Тверской </a:t>
            </a:r>
            <a:endParaRPr lang="ru-RU" sz="2800" b="1" i="1" dirty="0" smtClean="0">
              <a:latin typeface="Monotype Corsiva" pitchFamily="66" charset="0"/>
            </a:endParaRPr>
          </a:p>
          <a:p>
            <a:pPr marL="0" indent="0" algn="ctr">
              <a:buNone/>
            </a:pPr>
            <a:r>
              <a:rPr lang="ru-RU" sz="2800" b="1" i="1" dirty="0" smtClean="0">
                <a:latin typeface="Monotype Corsiva" pitchFamily="66" charset="0"/>
              </a:rPr>
              <a:t>Пред </a:t>
            </a:r>
            <a:r>
              <a:rPr lang="ru-RU" sz="2800" b="1" i="1" dirty="0">
                <a:latin typeface="Monotype Corsiva" pitchFamily="66" charset="0"/>
              </a:rPr>
              <a:t>домом пышным и старинным</a:t>
            </a:r>
            <a:r>
              <a:rPr lang="ru-RU" sz="2800" b="1" i="1" dirty="0" smtClean="0">
                <a:latin typeface="Monotype Corsiva" pitchFamily="66" charset="0"/>
              </a:rPr>
              <a:t>.</a:t>
            </a:r>
          </a:p>
          <a:p>
            <a:pPr marL="0" indent="0" algn="ctr">
              <a:buNone/>
            </a:pPr>
            <a:r>
              <a:rPr lang="ru-RU" sz="2800" b="1" i="1" dirty="0" smtClean="0">
                <a:latin typeface="Monotype Corsiva" pitchFamily="66" charset="0"/>
              </a:rPr>
              <a:t> </a:t>
            </a:r>
            <a:r>
              <a:rPr lang="ru-RU" sz="2800" b="1" i="1" dirty="0">
                <a:latin typeface="Monotype Corsiva" pitchFamily="66" charset="0"/>
              </a:rPr>
              <a:t>Пылает тысячью огней </a:t>
            </a:r>
            <a:endParaRPr lang="ru-RU" sz="2800" b="1" i="1" dirty="0" smtClean="0">
              <a:latin typeface="Monotype Corsiva" pitchFamily="66" charset="0"/>
            </a:endParaRPr>
          </a:p>
          <a:p>
            <a:pPr marL="0" indent="0" algn="ctr">
              <a:buNone/>
            </a:pPr>
            <a:r>
              <a:rPr lang="ru-RU" sz="2800" b="1" i="1" dirty="0" smtClean="0">
                <a:latin typeface="Monotype Corsiva" pitchFamily="66" charset="0"/>
              </a:rPr>
              <a:t>Обширный </a:t>
            </a:r>
            <a:r>
              <a:rPr lang="ru-RU" sz="2800" b="1" i="1" dirty="0">
                <a:latin typeface="Monotype Corsiva" pitchFamily="66" charset="0"/>
              </a:rPr>
              <a:t>зал; с высоких </a:t>
            </a:r>
            <a:r>
              <a:rPr lang="ru-RU" sz="2800" b="1" i="1" dirty="0" smtClean="0">
                <a:latin typeface="Monotype Corsiva" pitchFamily="66" charset="0"/>
              </a:rPr>
              <a:t>хоров</a:t>
            </a:r>
          </a:p>
          <a:p>
            <a:pPr marL="0" indent="0" algn="ctr">
              <a:buNone/>
            </a:pPr>
            <a:r>
              <a:rPr lang="ru-RU" sz="2800" b="1" i="1" dirty="0" smtClean="0">
                <a:latin typeface="Monotype Corsiva" pitchFamily="66" charset="0"/>
              </a:rPr>
              <a:t> </a:t>
            </a:r>
            <a:r>
              <a:rPr lang="ru-RU" sz="2800" b="1" i="1" dirty="0">
                <a:latin typeface="Monotype Corsiva" pitchFamily="66" charset="0"/>
              </a:rPr>
              <a:t>Ревут смычки; толпа гостей; </a:t>
            </a:r>
            <a:endParaRPr lang="ru-RU" sz="2800" b="1" i="1" dirty="0" smtClean="0">
              <a:latin typeface="Monotype Corsiva" pitchFamily="66" charset="0"/>
            </a:endParaRPr>
          </a:p>
          <a:p>
            <a:pPr marL="0" indent="0" algn="ctr">
              <a:buNone/>
            </a:pPr>
            <a:r>
              <a:rPr lang="ru-RU" sz="2800" b="1" i="1" dirty="0" smtClean="0">
                <a:latin typeface="Monotype Corsiva" pitchFamily="66" charset="0"/>
              </a:rPr>
              <a:t>Гул </a:t>
            </a:r>
            <a:r>
              <a:rPr lang="ru-RU" sz="2800" b="1" i="1" dirty="0">
                <a:latin typeface="Monotype Corsiva" pitchFamily="66" charset="0"/>
              </a:rPr>
              <a:t>танца с гулом разговоров. 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82997" y="6005031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Боратынский Е.А., «Бал»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568952" cy="612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412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214290"/>
            <a:ext cx="7643834" cy="62865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Сиянье люстр и зыбь зеркал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Слились в один мираж хрустальный —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И веет, веет ветер бальный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Теплом душистых опахал. 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  <a:p>
            <a:pPr algn="ctr"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  <a:p>
            <a:pPr algn="ctr"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  <a:p>
            <a:pPr algn="ctr"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  <a:p>
            <a:pPr algn="ctr"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  <a:p>
            <a:pPr algn="ctr"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  <a:p>
            <a:pPr algn="ctr"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  <a:p>
            <a:pPr algn="r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Иван Бунин, «Вальс», 1906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/>
            </a:r>
            <a:b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</a:br>
            <a: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>Музыкальные инструменты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525735"/>
          </a:xfrm>
        </p:spPr>
        <p:txBody>
          <a:bodyPr>
            <a:noAutofit/>
          </a:bodyPr>
          <a:lstStyle/>
          <a:p>
            <a:r>
              <a:rPr lang="ru-RU" sz="32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>Духовые</a:t>
            </a:r>
            <a:r>
              <a:rPr lang="ru-RU" sz="4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>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95536" y="1844824"/>
            <a:ext cx="4040188" cy="2262237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Труба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Фагот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Гобой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Литавры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Валторна</a:t>
            </a:r>
          </a:p>
          <a:p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484784"/>
            <a:ext cx="5635321" cy="2952328"/>
          </a:xfrm>
        </p:spPr>
      </p:pic>
      <p:sp>
        <p:nvSpPr>
          <p:cNvPr id="9" name="Текст 5"/>
          <p:cNvSpPr txBox="1">
            <a:spLocks/>
          </p:cNvSpPr>
          <p:nvPr/>
        </p:nvSpPr>
        <p:spPr>
          <a:xfrm>
            <a:off x="395536" y="4365104"/>
            <a:ext cx="4040188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>Струнные</a:t>
            </a:r>
            <a:r>
              <a:rPr lang="ru-RU" sz="4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> </a:t>
            </a:r>
            <a:endParaRPr lang="ru-RU" sz="4000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578446" y="4617132"/>
            <a:ext cx="3674368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v"/>
            </a:pP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Скрипка</a:t>
            </a:r>
          </a:p>
          <a:p>
            <a:pPr>
              <a:buFont typeface="Wingdings" pitchFamily="2" charset="2"/>
              <a:buChar char="v"/>
            </a:pP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Альт</a:t>
            </a:r>
          </a:p>
          <a:p>
            <a:pPr>
              <a:buFont typeface="Wingdings" pitchFamily="2" charset="2"/>
              <a:buChar char="v"/>
            </a:pP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Виолончель</a:t>
            </a: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3568">
            <a:off x="4455701" y="813921"/>
            <a:ext cx="1762125" cy="55149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744">
            <a:off x="2581455" y="1979259"/>
            <a:ext cx="5709133" cy="297558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324" y="1089292"/>
            <a:ext cx="7287393" cy="52888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700" y="387347"/>
            <a:ext cx="5042733" cy="599076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311" y="1643385"/>
            <a:ext cx="3072921" cy="376583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184751"/>
            <a:ext cx="2487362" cy="483653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91655"/>
            <a:ext cx="2932644" cy="634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88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1"/>
            <a:ext cx="8136904" cy="54103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36700"/>
            <a:ext cx="8255107" cy="56704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905568"/>
            <a:ext cx="8255107" cy="5701532"/>
          </a:xfrm>
          <a:prstGeom prst="rect">
            <a:avLst/>
          </a:prstGeom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481353" y="1273324"/>
            <a:ext cx="8229600" cy="1143000"/>
          </a:xfrm>
          <a:prstGeom prst="rect">
            <a:avLst/>
          </a:prstGeom>
        </p:spPr>
        <p:txBody>
          <a:bodyPr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/>
            </a:r>
            <a:b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</a:br>
            <a:r>
              <a:rPr lang="ru-RU" sz="8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>Я помню бал….Горели ярко свечи…</a:t>
            </a:r>
            <a:endParaRPr lang="ru-RU" sz="8000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636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814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4929198"/>
            <a:ext cx="1465890" cy="1928802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/>
            </a:r>
            <a:b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</a:br>
            <a:r>
              <a:rPr lang="ru-RU" sz="8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>Полонез</a:t>
            </a:r>
            <a:endParaRPr lang="ru-RU" sz="8000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Полонез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– или </a:t>
            </a:r>
            <a:r>
              <a:rPr lang="ru-RU" i="1" u="sng" dirty="0" smtClean="0">
                <a:solidFill>
                  <a:schemeClr val="accent2">
                    <a:lumMod val="50000"/>
                  </a:schemeClr>
                </a:solidFill>
              </a:rPr>
              <a:t>польский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, всегда открывал придворные балы.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Этот танец показывал умение поклониться партнеру, умение держать себя, расстаться и встретиться с дамой. Это был танец – выставка блеска, пышности и знатности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 Во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время шествия под торжественную фанфарную музыку гости показывали себя, свой наряд, светскость манер и благородство.</a:t>
            </a:r>
          </a:p>
        </p:txBody>
      </p:sp>
      <p:pic>
        <p:nvPicPr>
          <p:cNvPr id="7" name="Содержимое 6" descr="120160426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21191" y="2441016"/>
            <a:ext cx="4265609" cy="300420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814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4929198"/>
            <a:ext cx="1465890" cy="192880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/>
            </a:r>
            <a:br>
              <a:rPr lang="ru-RU" sz="72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</a:br>
            <a:r>
              <a:rPr lang="ru-RU" sz="72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>Вальс</a:t>
            </a:r>
            <a:endParaRPr lang="ru-RU" sz="7200" dirty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67544" y="1772816"/>
            <a:ext cx="4038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Самый романтичный, опьяняющий и кружащий голову, вальс был вторым танцем, а также мог являться и открывающим на частном балу. Считают, что вальс зародился в конце XVIII века, и на протяжении всего XIX века, да и сейчас, этот танец любим многими. 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" name="Содержимое 9" descr="0993df0e343b801738451e50eaa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05350" y="1943894"/>
            <a:ext cx="3924300" cy="38385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0688"/>
            <a:ext cx="7488832" cy="5853770"/>
          </a:xfr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0" y="1700808"/>
            <a:ext cx="367856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bg1"/>
                </a:solidFill>
              </a:rPr>
              <a:t>Существовало несколько разновидностей вальса – немецкий вальс – более спокойный, французский вальс – более живой, венгерский, венский… В конце 19 века появились вальс-галоп, вальс-менуэт…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94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30814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4929198"/>
            <a:ext cx="1465890" cy="19288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/>
            </a:r>
            <a:b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</a:br>
            <a: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/>
            </a:r>
            <a:b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</a:br>
            <a:r>
              <a:rPr lang="ru-RU" sz="73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>Па-де-</a:t>
            </a:r>
            <a:r>
              <a:rPr lang="ru-RU" sz="7300" dirty="0" err="1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>грас</a:t>
            </a:r>
            <a:endParaRPr lang="ru-RU" sz="73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700808"/>
            <a:ext cx="4038600" cy="4525963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Па-де-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грас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(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от фр. </a:t>
            </a:r>
            <a:r>
              <a:rPr lang="en-US" u="sng" dirty="0">
                <a:solidFill>
                  <a:schemeClr val="accent2">
                    <a:lumMod val="50000"/>
                  </a:schemeClr>
                </a:solidFill>
              </a:rPr>
              <a:t>Pas de grace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) – грациозное движение. Этот танец появился в 16 веке. Для танца характерны размеренные, спокойные и мягкие шаги, чередующие с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</a:rPr>
              <a:t>pli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</a:rPr>
              <a:t>éé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и небольшими остановками. </a:t>
            </a:r>
          </a:p>
          <a:p>
            <a:endParaRPr lang="ru-RU" dirty="0"/>
          </a:p>
        </p:txBody>
      </p:sp>
      <p:pic>
        <p:nvPicPr>
          <p:cNvPr id="5" name="Объект 4" descr="1277558850_57106499_1269868843_6295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843881"/>
            <a:ext cx="40386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73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/>
            </a:r>
            <a:br>
              <a:rPr lang="ru-RU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</a:br>
            <a:r>
              <a:rPr lang="ru-RU" sz="8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yrillicOld" pitchFamily="2" charset="0"/>
                <a:ea typeface="DFGothic-EB" pitchFamily="1" charset="-128"/>
              </a:rPr>
              <a:t>Полька</a:t>
            </a: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82752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 аристократических салонах в начале 1840-х годов получил распространение и признание чешский танец – полька.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Польку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танцевали как парами, так и тройками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 descr="130814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4929198"/>
            <a:ext cx="1465890" cy="1928802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7" name="Содержимое 6" descr="dsc_09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2285992"/>
            <a:ext cx="4496415" cy="3347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294</Words>
  <Application>Microsoft Office PowerPoint</Application>
  <PresentationFormat>Экран (4:3)</PresentationFormat>
  <Paragraphs>53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 Музыкальные инструменты</vt:lpstr>
      <vt:lpstr>Презентация PowerPoint</vt:lpstr>
      <vt:lpstr> Полонез</vt:lpstr>
      <vt:lpstr> Вальс</vt:lpstr>
      <vt:lpstr>Презентация PowerPoint</vt:lpstr>
      <vt:lpstr>  Па-де-грас</vt:lpstr>
      <vt:lpstr> Полька</vt:lpstr>
      <vt:lpstr> Кадриль</vt:lpstr>
      <vt:lpstr> Кадриль</vt:lpstr>
      <vt:lpstr>Презентация PowerPoint</vt:lpstr>
      <vt:lpstr>Презентация PowerPoint</vt:lpstr>
      <vt:lpstr> Атрибуты бала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бала</dc:title>
  <dc:creator>Татьяноуууу</dc:creator>
  <cp:lastModifiedBy>KSYU</cp:lastModifiedBy>
  <cp:revision>71</cp:revision>
  <dcterms:created xsi:type="dcterms:W3CDTF">2013-02-23T13:55:20Z</dcterms:created>
  <dcterms:modified xsi:type="dcterms:W3CDTF">2014-05-02T18:46:29Z</dcterms:modified>
</cp:coreProperties>
</file>